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View of beach and sea from a grassy sand dune"/>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View of beach and sea from a grassy sand dune"/>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Heron flying low over a beach with a short fence in the foreground"/>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Sandy path between two hills leading to the ocean"/>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Sandy path between two hills leading to the ocean"/>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Heron flying low over a beach with a short fence in the foreground"/>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View of beach and sea from a grassy sand dune"/>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GPT-3.5" TargetMode="External"/><Relationship Id="rId3"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 Id="rId3" Type="http://schemas.openxmlformats.org/officeDocument/2006/relationships/image" Target="../media/image3.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Introduction to Generative AI"/>
          <p:cNvSpPr txBox="1"/>
          <p:nvPr>
            <p:ph type="ctrTitle"/>
          </p:nvPr>
        </p:nvSpPr>
        <p:spPr>
          <a:xfrm>
            <a:off x="1541032" y="-1658665"/>
            <a:ext cx="20828001" cy="4648201"/>
          </a:xfrm>
          <a:prstGeom prst="rect">
            <a:avLst/>
          </a:prstGeom>
        </p:spPr>
        <p:txBody>
          <a:bodyPr/>
          <a:lstStyle/>
          <a:p>
            <a:pPr/>
            <a:r>
              <a:t>Introduction to Generative AI</a:t>
            </a:r>
          </a:p>
        </p:txBody>
      </p:sp>
      <p:sp>
        <p:nvSpPr>
          <p:cNvPr id="120" name="Hari Khanal, Phd…"/>
          <p:cNvSpPr txBox="1"/>
          <p:nvPr>
            <p:ph type="subTitle" sz="quarter" idx="1"/>
          </p:nvPr>
        </p:nvSpPr>
        <p:spPr>
          <a:xfrm>
            <a:off x="1541032" y="6064250"/>
            <a:ext cx="20828001" cy="1587500"/>
          </a:xfrm>
          <a:prstGeom prst="rect">
            <a:avLst/>
          </a:prstGeom>
        </p:spPr>
        <p:txBody>
          <a:bodyPr/>
          <a:lstStyle/>
          <a:p>
            <a:pPr defTabSz="759459">
              <a:defRPr sz="4968"/>
            </a:pPr>
            <a:r>
              <a:t>Hari Khanal, Phd</a:t>
            </a:r>
          </a:p>
          <a:p>
            <a:pPr defTabSz="759459">
              <a:defRPr sz="4968"/>
            </a:pPr>
            <a:r>
              <a:t>AL/ML Scientist, Lockheed Martin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What is GPT-3 ?"/>
          <p:cNvSpPr txBox="1"/>
          <p:nvPr>
            <p:ph type="ctrTitle"/>
          </p:nvPr>
        </p:nvSpPr>
        <p:spPr>
          <a:xfrm>
            <a:off x="1778000" y="-592309"/>
            <a:ext cx="20828000" cy="2973367"/>
          </a:xfrm>
          <a:prstGeom prst="rect">
            <a:avLst/>
          </a:prstGeom>
        </p:spPr>
        <p:txBody>
          <a:bodyPr/>
          <a:lstStyle/>
          <a:p>
            <a:pPr/>
            <a:r>
              <a:t>What is GPT-3 ?</a:t>
            </a:r>
          </a:p>
        </p:txBody>
      </p:sp>
      <p:pic>
        <p:nvPicPr>
          <p:cNvPr id="166" name="Image" descr="Image"/>
          <p:cNvPicPr>
            <a:picLocks noChangeAspect="1"/>
          </p:cNvPicPr>
          <p:nvPr/>
        </p:nvPicPr>
        <p:blipFill>
          <a:blip r:embed="rId2">
            <a:extLst/>
          </a:blip>
          <a:stretch>
            <a:fillRect/>
          </a:stretch>
        </p:blipFill>
        <p:spPr>
          <a:xfrm>
            <a:off x="2445980" y="3234241"/>
            <a:ext cx="10864240" cy="7247518"/>
          </a:xfrm>
          <a:prstGeom prst="rect">
            <a:avLst/>
          </a:prstGeom>
          <a:ln w="12700">
            <a:miter lim="400000"/>
          </a:ln>
        </p:spPr>
      </p:pic>
      <p:sp>
        <p:nvSpPr>
          <p:cNvPr id="167" name="Predicting the next token from a given sentence…"/>
          <p:cNvSpPr txBox="1"/>
          <p:nvPr/>
        </p:nvSpPr>
        <p:spPr>
          <a:xfrm>
            <a:off x="14080314" y="5580863"/>
            <a:ext cx="9405081" cy="19701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96874" indent="-396874" algn="l">
              <a:buSzPct val="125000"/>
              <a:buChar char="•"/>
            </a:pPr>
            <a:r>
              <a:t>Predicting the next token from a given sentence</a:t>
            </a:r>
          </a:p>
          <a:p>
            <a:pPr marL="396874" indent="-396874" algn="l">
              <a:buSzPct val="125000"/>
              <a:buChar char="•"/>
            </a:pPr>
            <a:r>
              <a:t>There are 2048 tokens </a:t>
            </a:r>
          </a:p>
          <a:p>
            <a:pPr marL="396874" indent="-396874" algn="l">
              <a:buSzPct val="125000"/>
              <a:buChar char="•"/>
            </a:pPr>
            <a:r>
              <a:t>300 billion Tokens </a:t>
            </a:r>
          </a:p>
          <a:p>
            <a:pPr marL="396874" indent="-396874" algn="l">
              <a:buSzPct val="125000"/>
              <a:buChar char="•"/>
            </a:pPr>
            <a:r>
              <a:t>Released in 2020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How GPT-3 works"/>
          <p:cNvSpPr txBox="1"/>
          <p:nvPr>
            <p:ph type="ctrTitle"/>
          </p:nvPr>
        </p:nvSpPr>
        <p:spPr>
          <a:xfrm>
            <a:off x="-2752880" y="-2179994"/>
            <a:ext cx="20828001" cy="4648201"/>
          </a:xfrm>
          <a:prstGeom prst="rect">
            <a:avLst/>
          </a:prstGeom>
        </p:spPr>
        <p:txBody>
          <a:bodyPr/>
          <a:lstStyle/>
          <a:p>
            <a:pPr/>
            <a:r>
              <a:t>How GPT-3 works</a:t>
            </a:r>
          </a:p>
        </p:txBody>
      </p:sp>
      <p:sp>
        <p:nvSpPr>
          <p:cNvPr id="170" name="Pre-training…"/>
          <p:cNvSpPr txBox="1"/>
          <p:nvPr/>
        </p:nvSpPr>
        <p:spPr>
          <a:xfrm>
            <a:off x="319263" y="2999125"/>
            <a:ext cx="13498876" cy="355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93749" indent="-793749" algn="l" defTabSz="457200">
              <a:buSzPct val="125000"/>
              <a:buChar char="•"/>
              <a:defRPr b="0" sz="6000">
                <a:solidFill>
                  <a:srgbClr val="292929"/>
                </a:solidFill>
                <a:latin typeface="Georgia"/>
                <a:ea typeface="Georgia"/>
                <a:cs typeface="Georgia"/>
                <a:sym typeface="Georgia"/>
              </a:defRPr>
            </a:pPr>
            <a:r>
              <a:t>Pre-training</a:t>
            </a:r>
          </a:p>
          <a:p>
            <a:pPr marL="793749" indent="-793749" algn="l" defTabSz="457200">
              <a:buSzPct val="125000"/>
              <a:buChar char="•"/>
              <a:defRPr b="0" sz="6000">
                <a:solidFill>
                  <a:srgbClr val="292929"/>
                </a:solidFill>
                <a:latin typeface="Georgia"/>
                <a:ea typeface="Georgia"/>
                <a:cs typeface="Georgia"/>
                <a:sym typeface="Georgia"/>
              </a:defRPr>
            </a:pPr>
            <a:r>
              <a:t>Transformer-techniques</a:t>
            </a:r>
          </a:p>
          <a:p>
            <a:pPr marL="793749" indent="-793749" algn="l" defTabSz="457200">
              <a:buSzPct val="125000"/>
              <a:buChar char="•"/>
              <a:defRPr b="0" sz="6000">
                <a:solidFill>
                  <a:srgbClr val="292929"/>
                </a:solidFill>
                <a:latin typeface="Georgia"/>
                <a:ea typeface="Georgia"/>
                <a:cs typeface="Georgia"/>
                <a:sym typeface="Georgia"/>
              </a:defRPr>
            </a:pPr>
            <a:r>
              <a:t>Fine-tuning </a:t>
            </a:r>
          </a:p>
          <a:p>
            <a:pPr marL="793749" indent="-793749" algn="l" defTabSz="457200">
              <a:buSzPct val="125000"/>
              <a:buChar char="•"/>
              <a:defRPr b="0" sz="6000">
                <a:solidFill>
                  <a:srgbClr val="292929"/>
                </a:solidFill>
                <a:latin typeface="Georgia"/>
                <a:ea typeface="Georgia"/>
                <a:cs typeface="Georgia"/>
                <a:sym typeface="Georgia"/>
              </a:defRPr>
            </a:pPr>
            <a:r>
              <a:t>Prompt-based generation</a:t>
            </a:r>
          </a:p>
        </p:txBody>
      </p:sp>
      <p:sp>
        <p:nvSpPr>
          <p:cNvPr id="171" name="We are opening a shop in Damak, and focusing on the customer satisfaction"/>
          <p:cNvSpPr txBox="1"/>
          <p:nvPr/>
        </p:nvSpPr>
        <p:spPr>
          <a:xfrm>
            <a:off x="319263" y="9423177"/>
            <a:ext cx="13498876" cy="182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sz="6000">
                <a:solidFill>
                  <a:schemeClr val="accent5"/>
                </a:solidFill>
                <a:latin typeface="Georgia"/>
                <a:ea typeface="Georgia"/>
                <a:cs typeface="Georgia"/>
                <a:sym typeface="Georgia"/>
              </a:defRPr>
            </a:lvl1pPr>
          </a:lstStyle>
          <a:p>
            <a:pPr/>
            <a:r>
              <a:t>We are opening a shop in Damak, and focusing on the customer satisfaction </a:t>
            </a:r>
          </a:p>
        </p:txBody>
      </p:sp>
      <p:sp>
        <p:nvSpPr>
          <p:cNvPr id="172" name="Elephant,   Jacket"/>
          <p:cNvSpPr txBox="1"/>
          <p:nvPr/>
        </p:nvSpPr>
        <p:spPr>
          <a:xfrm>
            <a:off x="911683" y="11771603"/>
            <a:ext cx="13498876"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6000">
                <a:solidFill>
                  <a:srgbClr val="292929"/>
                </a:solidFill>
                <a:latin typeface="Georgia"/>
                <a:ea typeface="Georgia"/>
                <a:cs typeface="Georgia"/>
                <a:sym typeface="Georgia"/>
              </a:defRPr>
            </a:pPr>
            <a:r>
              <a:rPr>
                <a:solidFill>
                  <a:schemeClr val="accent5"/>
                </a:solidFill>
              </a:rPr>
              <a:t>Elephant</a:t>
            </a:r>
            <a:r>
              <a:t>,   </a:t>
            </a:r>
            <a:r>
              <a:rPr>
                <a:solidFill>
                  <a:schemeClr val="accent5">
                    <a:hueOff val="-152896"/>
                    <a:lumOff val="12368"/>
                  </a:schemeClr>
                </a:solidFill>
              </a:rPr>
              <a:t>Jacket</a:t>
            </a:r>
          </a:p>
        </p:txBody>
      </p:sp>
      <p:sp>
        <p:nvSpPr>
          <p:cNvPr id="173" name="Calculating the probability of the next…"/>
          <p:cNvSpPr txBox="1"/>
          <p:nvPr/>
        </p:nvSpPr>
        <p:spPr>
          <a:xfrm>
            <a:off x="305804" y="6642951"/>
            <a:ext cx="12992399" cy="2692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6000">
                <a:solidFill>
                  <a:srgbClr val="292929"/>
                </a:solidFill>
                <a:latin typeface="Georgia"/>
                <a:ea typeface="Georgia"/>
                <a:cs typeface="Georgia"/>
                <a:sym typeface="Georgia"/>
              </a:defRPr>
            </a:pPr>
            <a:r>
              <a:t>Calculating the probability of the next </a:t>
            </a:r>
          </a:p>
          <a:p>
            <a:pPr algn="l" defTabSz="457200">
              <a:defRPr b="0" sz="6000">
                <a:solidFill>
                  <a:srgbClr val="292929"/>
                </a:solidFill>
                <a:latin typeface="Georgia"/>
                <a:ea typeface="Georgia"/>
                <a:cs typeface="Georgia"/>
                <a:sym typeface="Georgia"/>
              </a:defRPr>
            </a:pPr>
            <a:r>
              <a:t>word appearing, </a:t>
            </a:r>
          </a:p>
          <a:p>
            <a:pPr algn="l" defTabSz="457200">
              <a:defRPr b="0" sz="6000">
                <a:solidFill>
                  <a:srgbClr val="292929"/>
                </a:solidFill>
                <a:latin typeface="Georgia"/>
                <a:ea typeface="Georgia"/>
                <a:cs typeface="Georgia"/>
                <a:sym typeface="Georgia"/>
              </a:defRPr>
            </a:pPr>
            <a:r>
              <a:t>surrounded by the other ones</a:t>
            </a:r>
          </a:p>
        </p:txBody>
      </p:sp>
      <p:pic>
        <p:nvPicPr>
          <p:cNvPr id="174" name="Image" descr="Image"/>
          <p:cNvPicPr>
            <a:picLocks noChangeAspect="1"/>
          </p:cNvPicPr>
          <p:nvPr/>
        </p:nvPicPr>
        <p:blipFill>
          <a:blip r:embed="rId2">
            <a:extLst/>
          </a:blip>
          <a:stretch>
            <a:fillRect/>
          </a:stretch>
        </p:blipFill>
        <p:spPr>
          <a:xfrm>
            <a:off x="13155483" y="2393950"/>
            <a:ext cx="11480801" cy="89281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ChatGTP"/>
          <p:cNvSpPr txBox="1"/>
          <p:nvPr>
            <p:ph type="ctrTitle"/>
          </p:nvPr>
        </p:nvSpPr>
        <p:spPr>
          <a:xfrm>
            <a:off x="-3838140" y="-1350607"/>
            <a:ext cx="20828001" cy="3272725"/>
          </a:xfrm>
          <a:prstGeom prst="rect">
            <a:avLst/>
          </a:prstGeom>
        </p:spPr>
        <p:txBody>
          <a:bodyPr/>
          <a:lstStyle/>
          <a:p>
            <a:pPr/>
            <a:r>
              <a:t>ChatGTP</a:t>
            </a:r>
          </a:p>
        </p:txBody>
      </p:sp>
      <p:sp>
        <p:nvSpPr>
          <p:cNvPr id="177" name="ChatGPT is built upon GPT-3.5 and GPT-4"/>
          <p:cNvSpPr txBox="1"/>
          <p:nvPr/>
        </p:nvSpPr>
        <p:spPr>
          <a:xfrm>
            <a:off x="3142505" y="1904200"/>
            <a:ext cx="11977306"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4800">
                <a:solidFill>
                  <a:srgbClr val="202122"/>
                </a:solidFill>
                <a:latin typeface="Helvetica"/>
                <a:ea typeface="Helvetica"/>
                <a:cs typeface="Helvetica"/>
                <a:sym typeface="Helvetica"/>
              </a:defRPr>
            </a:pPr>
            <a:r>
              <a:t>ChatGPT is built upon </a:t>
            </a:r>
            <a:r>
              <a:rPr>
                <a:solidFill>
                  <a:srgbClr val="3366CC"/>
                </a:solidFill>
                <a:hlinkClick r:id="rId2" invalidUrl="" action="" tgtFrame="" tooltip="" history="1" highlightClick="0" endSnd="0"/>
              </a:rPr>
              <a:t>GPT-3.5</a:t>
            </a:r>
            <a:r>
              <a:t> and </a:t>
            </a:r>
            <a:r>
              <a:rPr u="sng">
                <a:solidFill>
                  <a:srgbClr val="3366CC"/>
                </a:solidFill>
              </a:rPr>
              <a:t>GPT-4</a:t>
            </a:r>
          </a:p>
        </p:txBody>
      </p:sp>
      <p:pic>
        <p:nvPicPr>
          <p:cNvPr id="178" name="Image" descr="Image"/>
          <p:cNvPicPr>
            <a:picLocks noChangeAspect="1"/>
          </p:cNvPicPr>
          <p:nvPr/>
        </p:nvPicPr>
        <p:blipFill>
          <a:blip r:embed="rId3">
            <a:extLst/>
          </a:blip>
          <a:stretch>
            <a:fillRect/>
          </a:stretch>
        </p:blipFill>
        <p:spPr>
          <a:xfrm>
            <a:off x="2189607" y="3209621"/>
            <a:ext cx="18243671" cy="102319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hatGTP"/>
          <p:cNvSpPr txBox="1"/>
          <p:nvPr>
            <p:ph type="ctrTitle"/>
          </p:nvPr>
        </p:nvSpPr>
        <p:spPr>
          <a:xfrm>
            <a:off x="1778000" y="853195"/>
            <a:ext cx="20828000" cy="1936370"/>
          </a:xfrm>
          <a:prstGeom prst="rect">
            <a:avLst/>
          </a:prstGeom>
        </p:spPr>
        <p:txBody>
          <a:bodyPr/>
          <a:lstStyle/>
          <a:p>
            <a:pPr/>
            <a:r>
              <a:t>ChatGTP</a:t>
            </a:r>
          </a:p>
        </p:txBody>
      </p:sp>
      <p:pic>
        <p:nvPicPr>
          <p:cNvPr id="181" name="Image" descr="Image"/>
          <p:cNvPicPr>
            <a:picLocks noChangeAspect="1"/>
          </p:cNvPicPr>
          <p:nvPr/>
        </p:nvPicPr>
        <p:blipFill>
          <a:blip r:embed="rId2">
            <a:extLst/>
          </a:blip>
          <a:stretch>
            <a:fillRect/>
          </a:stretch>
        </p:blipFill>
        <p:spPr>
          <a:xfrm>
            <a:off x="1280543" y="2888375"/>
            <a:ext cx="15448449" cy="1115608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Use cases of GAI"/>
          <p:cNvSpPr txBox="1"/>
          <p:nvPr>
            <p:ph type="ctrTitle"/>
          </p:nvPr>
        </p:nvSpPr>
        <p:spPr>
          <a:xfrm>
            <a:off x="1469941" y="-1895633"/>
            <a:ext cx="20828001" cy="4648201"/>
          </a:xfrm>
          <a:prstGeom prst="rect">
            <a:avLst/>
          </a:prstGeom>
        </p:spPr>
        <p:txBody>
          <a:bodyPr/>
          <a:lstStyle/>
          <a:p>
            <a:pPr/>
            <a:r>
              <a:t>Use cases of GAI</a:t>
            </a:r>
          </a:p>
        </p:txBody>
      </p:sp>
      <p:sp>
        <p:nvSpPr>
          <p:cNvPr id="184" name="Image Generation"/>
          <p:cNvSpPr txBox="1"/>
          <p:nvPr/>
        </p:nvSpPr>
        <p:spPr>
          <a:xfrm>
            <a:off x="4822297" y="3639272"/>
            <a:ext cx="643331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27604" indent="-727604" algn="l" defTabSz="457200">
              <a:buSzPct val="125000"/>
              <a:buChar char="•"/>
              <a:defRPr b="0" sz="5500">
                <a:solidFill>
                  <a:srgbClr val="374151"/>
                </a:solidFill>
                <a:latin typeface="Helvetica"/>
                <a:ea typeface="Helvetica"/>
                <a:cs typeface="Helvetica"/>
                <a:sym typeface="Helvetica"/>
              </a:defRPr>
            </a:lvl1pPr>
          </a:lstStyle>
          <a:p>
            <a:pPr/>
            <a:r>
              <a:t>Image Generation</a:t>
            </a:r>
          </a:p>
        </p:txBody>
      </p:sp>
      <p:sp>
        <p:nvSpPr>
          <p:cNvPr id="185" name="Text Generation"/>
          <p:cNvSpPr txBox="1"/>
          <p:nvPr/>
        </p:nvSpPr>
        <p:spPr>
          <a:xfrm>
            <a:off x="4845994" y="5152534"/>
            <a:ext cx="577301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27604" indent="-727604" algn="l" defTabSz="457200">
              <a:buSzPct val="125000"/>
              <a:buChar char="•"/>
              <a:defRPr b="0" sz="5500">
                <a:solidFill>
                  <a:srgbClr val="374151"/>
                </a:solidFill>
                <a:latin typeface="Helvetica"/>
                <a:ea typeface="Helvetica"/>
                <a:cs typeface="Helvetica"/>
                <a:sym typeface="Helvetica"/>
              </a:defRPr>
            </a:lvl1pPr>
          </a:lstStyle>
          <a:p>
            <a:pPr/>
            <a:r>
              <a:t>Text Generation</a:t>
            </a:r>
          </a:p>
        </p:txBody>
      </p:sp>
      <p:sp>
        <p:nvSpPr>
          <p:cNvPr id="186" name="Video Creation"/>
          <p:cNvSpPr txBox="1"/>
          <p:nvPr/>
        </p:nvSpPr>
        <p:spPr>
          <a:xfrm>
            <a:off x="4910285" y="6624327"/>
            <a:ext cx="564443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27604" indent="-727604" algn="l" defTabSz="457200">
              <a:buSzPct val="125000"/>
              <a:buChar char="•"/>
              <a:defRPr b="0" sz="5500">
                <a:solidFill>
                  <a:srgbClr val="374151"/>
                </a:solidFill>
                <a:latin typeface="Helvetica"/>
                <a:ea typeface="Helvetica"/>
                <a:cs typeface="Helvetica"/>
                <a:sym typeface="Helvetica"/>
              </a:defRPr>
            </a:lvl1pPr>
          </a:lstStyle>
          <a:p>
            <a:pPr/>
            <a:r>
              <a:t>Video Creation </a:t>
            </a:r>
          </a:p>
        </p:txBody>
      </p:sp>
      <p:sp>
        <p:nvSpPr>
          <p:cNvPr id="187" name="Data Augmentation"/>
          <p:cNvSpPr txBox="1"/>
          <p:nvPr/>
        </p:nvSpPr>
        <p:spPr>
          <a:xfrm>
            <a:off x="4933250" y="8096119"/>
            <a:ext cx="6904849"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40833" indent="-740833" algn="l" defTabSz="457200">
              <a:buSzPct val="125000"/>
              <a:buChar char="•"/>
              <a:defRPr b="0" sz="5600">
                <a:solidFill>
                  <a:srgbClr val="374151"/>
                </a:solidFill>
                <a:latin typeface="Helvetica"/>
                <a:ea typeface="Helvetica"/>
                <a:cs typeface="Helvetica"/>
                <a:sym typeface="Helvetica"/>
              </a:defRPr>
            </a:lvl1pPr>
          </a:lstStyle>
          <a:p>
            <a:pPr/>
            <a:r>
              <a:t>Data Augmentation</a:t>
            </a:r>
          </a:p>
        </p:txBody>
      </p:sp>
      <p:sp>
        <p:nvSpPr>
          <p:cNvPr id="188" name="Engineering Design"/>
          <p:cNvSpPr txBox="1"/>
          <p:nvPr/>
        </p:nvSpPr>
        <p:spPr>
          <a:xfrm>
            <a:off x="4755624" y="9580612"/>
            <a:ext cx="72601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40833" indent="-740833" algn="l" defTabSz="457200">
              <a:buSzPct val="125000"/>
              <a:buChar char="•"/>
              <a:defRPr b="0" sz="5600">
                <a:solidFill>
                  <a:srgbClr val="374151"/>
                </a:solidFill>
                <a:latin typeface="Helvetica"/>
                <a:ea typeface="Helvetica"/>
                <a:cs typeface="Helvetica"/>
                <a:sym typeface="Helvetica"/>
              </a:defRPr>
            </a:lvl1pPr>
          </a:lstStyle>
          <a:p>
            <a:pPr/>
            <a:r>
              <a:t>Engineering Design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Double-click to edit"/>
          <p:cNvSpPr txBox="1"/>
          <p:nvPr>
            <p:ph type="ctrTitle"/>
          </p:nvPr>
        </p:nvSpPr>
        <p:spPr>
          <a:xfrm>
            <a:off x="-4809709" y="521440"/>
            <a:ext cx="30185436" cy="11395170"/>
          </a:xfrm>
          <a:prstGeom prst="rect">
            <a:avLst/>
          </a:prstGeom>
        </p:spPr>
        <p:txBody>
          <a:bodyPr/>
          <a:lstStyle/>
          <a:p>
            <a:pPr defTabSz="330200">
              <a:defRPr sz="4480"/>
            </a:pPr>
          </a:p>
        </p:txBody>
      </p:sp>
      <p:pic>
        <p:nvPicPr>
          <p:cNvPr id="191" name="Image" descr="Image"/>
          <p:cNvPicPr>
            <a:picLocks noChangeAspect="1"/>
          </p:cNvPicPr>
          <p:nvPr/>
        </p:nvPicPr>
        <p:blipFill>
          <a:blip r:embed="rId2">
            <a:extLst/>
          </a:blip>
          <a:stretch>
            <a:fillRect/>
          </a:stretch>
        </p:blipFill>
        <p:spPr>
          <a:xfrm>
            <a:off x="-4809709" y="521440"/>
            <a:ext cx="21735505" cy="1129017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Conclusion"/>
          <p:cNvSpPr txBox="1"/>
          <p:nvPr>
            <p:ph type="ctrTitle"/>
          </p:nvPr>
        </p:nvSpPr>
        <p:spPr>
          <a:xfrm>
            <a:off x="1232973" y="545137"/>
            <a:ext cx="20828001" cy="4249079"/>
          </a:xfrm>
          <a:prstGeom prst="rect">
            <a:avLst/>
          </a:prstGeom>
        </p:spPr>
        <p:txBody>
          <a:bodyPr/>
          <a:lstStyle/>
          <a:p>
            <a:pPr/>
            <a:r>
              <a:t>Conclusion</a:t>
            </a:r>
          </a:p>
        </p:txBody>
      </p:sp>
      <p:sp>
        <p:nvSpPr>
          <p:cNvPr id="194" name="AIG is the powerful tool to solve many problems…"/>
          <p:cNvSpPr txBox="1"/>
          <p:nvPr/>
        </p:nvSpPr>
        <p:spPr>
          <a:xfrm>
            <a:off x="3645692" y="5580475"/>
            <a:ext cx="17439743" cy="1796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AIG is the powerful tool to solve many problems </a:t>
            </a:r>
          </a:p>
          <a:p>
            <a:pPr algn="l">
              <a:defRPr sz="4800"/>
            </a:pPr>
            <a:r>
              <a:t>We could generate, text, images,  music and discover drugs</a:t>
            </a:r>
          </a:p>
        </p:txBody>
      </p:sp>
      <p:sp>
        <p:nvSpPr>
          <p:cNvPr id="195" name="Distribution of harmful content,  Copyright and legal exposure,…"/>
          <p:cNvSpPr txBox="1"/>
          <p:nvPr/>
        </p:nvSpPr>
        <p:spPr>
          <a:xfrm>
            <a:off x="3442308" y="8708451"/>
            <a:ext cx="18399862" cy="17967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Distribution of harmful content,  Copyright and legal exposure, </a:t>
            </a:r>
          </a:p>
          <a:p>
            <a:pPr algn="l">
              <a:defRPr sz="4800"/>
            </a:pPr>
            <a:r>
              <a:t>Data privacy violations, Sensitive information disclosure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1"/>
      <p:bldP build="whole" bldLvl="1" animBg="1" rev="0" advAuto="0" spid="195"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Q&amp;A"/>
          <p:cNvSpPr txBox="1"/>
          <p:nvPr>
            <p:ph type="ctrTitle"/>
          </p:nvPr>
        </p:nvSpPr>
        <p:spPr>
          <a:xfrm>
            <a:off x="830128" y="4289230"/>
            <a:ext cx="20828001" cy="4648201"/>
          </a:xfrm>
          <a:prstGeom prst="rect">
            <a:avLst/>
          </a:prstGeom>
        </p:spPr>
        <p:txBody>
          <a:bodyPr/>
          <a:lstStyle/>
          <a:p>
            <a:pPr/>
            <a:r>
              <a:t>Q&amp;A</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What is language Model"/>
          <p:cNvSpPr txBox="1"/>
          <p:nvPr>
            <p:ph type="ctrTitle"/>
          </p:nvPr>
        </p:nvSpPr>
        <p:spPr>
          <a:xfrm>
            <a:off x="1446244" y="-710793"/>
            <a:ext cx="20828001" cy="3067165"/>
          </a:xfrm>
          <a:prstGeom prst="rect">
            <a:avLst/>
          </a:prstGeom>
        </p:spPr>
        <p:txBody>
          <a:bodyPr/>
          <a:lstStyle/>
          <a:p>
            <a:pPr/>
            <a:r>
              <a:t>What is language Model</a:t>
            </a:r>
          </a:p>
        </p:txBody>
      </p:sp>
      <p:pic>
        <p:nvPicPr>
          <p:cNvPr id="200" name="Image" descr="Image"/>
          <p:cNvPicPr>
            <a:picLocks noChangeAspect="1"/>
          </p:cNvPicPr>
          <p:nvPr/>
        </p:nvPicPr>
        <p:blipFill>
          <a:blip r:embed="rId2">
            <a:extLst/>
          </a:blip>
          <a:stretch>
            <a:fillRect/>
          </a:stretch>
        </p:blipFill>
        <p:spPr>
          <a:xfrm>
            <a:off x="3699736" y="3947343"/>
            <a:ext cx="15076955" cy="582131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Creating the Training Data"/>
          <p:cNvSpPr txBox="1"/>
          <p:nvPr>
            <p:ph type="ctrTitle"/>
          </p:nvPr>
        </p:nvSpPr>
        <p:spPr>
          <a:xfrm>
            <a:off x="1967574" y="-213161"/>
            <a:ext cx="20828001" cy="2460570"/>
          </a:xfrm>
          <a:prstGeom prst="rect">
            <a:avLst/>
          </a:prstGeom>
        </p:spPr>
        <p:txBody>
          <a:bodyPr/>
          <a:lstStyle/>
          <a:p>
            <a:pPr/>
            <a:r>
              <a:t>Creating the Training Data </a:t>
            </a:r>
          </a:p>
        </p:txBody>
      </p:sp>
      <p:sp>
        <p:nvSpPr>
          <p:cNvPr id="203" name="Addressing these problems requires ongoing research and advancements in generative AI techniques, model architectures, training algorithms, evaluation metrics, and ethical guidelines to ensure responsible and reliable use of generative AI technologies."/>
          <p:cNvSpPr txBox="1"/>
          <p:nvPr/>
        </p:nvSpPr>
        <p:spPr>
          <a:xfrm>
            <a:off x="1733882" y="4077639"/>
            <a:ext cx="24327397" cy="314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5000">
                <a:solidFill>
                  <a:srgbClr val="374151"/>
                </a:solidFill>
                <a:latin typeface="Helvetica"/>
                <a:ea typeface="Helvetica"/>
                <a:cs typeface="Helvetica"/>
                <a:sym typeface="Helvetica"/>
              </a:defRPr>
            </a:lvl1pPr>
          </a:lstStyle>
          <a:p>
            <a:pPr/>
            <a:r>
              <a:t>Addressing these problems requires ongoing research and advancements in generative AI techniques, model architectures, training algorithms, evaluation metrics, and ethical guidelines to ensure responsible and reliable use of generative AI technologies.</a:t>
            </a:r>
          </a:p>
        </p:txBody>
      </p:sp>
      <p:sp>
        <p:nvSpPr>
          <p:cNvPr id="204" name="Addressing these problems requires ongoing research and advancements"/>
          <p:cNvSpPr txBox="1"/>
          <p:nvPr/>
        </p:nvSpPr>
        <p:spPr>
          <a:xfrm>
            <a:off x="1967574" y="9057469"/>
            <a:ext cx="18756917" cy="162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sz="5000">
                <a:solidFill>
                  <a:schemeClr val="accent5"/>
                </a:solidFill>
                <a:latin typeface="Helvetica"/>
                <a:ea typeface="Helvetica"/>
                <a:cs typeface="Helvetica"/>
                <a:sym typeface="Helvetica"/>
              </a:defRPr>
            </a:lvl1pPr>
          </a:lstStyle>
          <a:p>
            <a:pPr/>
            <a:r>
              <a:t>Addressing these problems requires ongoing research and advancements</a:t>
            </a:r>
          </a:p>
        </p:txBody>
      </p:sp>
      <p:sp>
        <p:nvSpPr>
          <p:cNvPr id="205" name="these problems requires ongoing research and advancements in"/>
          <p:cNvSpPr txBox="1"/>
          <p:nvPr/>
        </p:nvSpPr>
        <p:spPr>
          <a:xfrm>
            <a:off x="1783925" y="11284042"/>
            <a:ext cx="18405658"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sz="5000">
                <a:solidFill>
                  <a:schemeClr val="accent3">
                    <a:hueOff val="362282"/>
                    <a:satOff val="31803"/>
                    <a:lumOff val="-18242"/>
                  </a:schemeClr>
                </a:solidFill>
                <a:latin typeface="Helvetica"/>
                <a:ea typeface="Helvetica"/>
                <a:cs typeface="Helvetica"/>
                <a:sym typeface="Helvetica"/>
              </a:defRPr>
            </a:lvl1pPr>
          </a:lstStyle>
          <a:p>
            <a:pPr/>
            <a:r>
              <a:t>these problems requires ongoing research and advancements in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How Machine Learning Works"/>
          <p:cNvSpPr txBox="1"/>
          <p:nvPr>
            <p:ph type="ctrTitle"/>
          </p:nvPr>
        </p:nvSpPr>
        <p:spPr>
          <a:xfrm>
            <a:off x="1541032" y="-1658665"/>
            <a:ext cx="20828001" cy="4648201"/>
          </a:xfrm>
          <a:prstGeom prst="rect">
            <a:avLst/>
          </a:prstGeom>
        </p:spPr>
        <p:txBody>
          <a:bodyPr/>
          <a:lstStyle/>
          <a:p>
            <a:pPr/>
            <a:r>
              <a:t>How Machine Learning Works</a:t>
            </a:r>
          </a:p>
        </p:txBody>
      </p:sp>
      <p:sp>
        <p:nvSpPr>
          <p:cNvPr id="123" name="Algorithm"/>
          <p:cNvSpPr/>
          <p:nvPr/>
        </p:nvSpPr>
        <p:spPr>
          <a:xfrm>
            <a:off x="8296047" y="4540527"/>
            <a:ext cx="4436166" cy="2778893"/>
          </a:xfrm>
          <a:prstGeom prst="roundRect">
            <a:avLst>
              <a:gd name="adj" fmla="val 15000"/>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3200">
                <a:solidFill>
                  <a:srgbClr val="FFFFFF"/>
                </a:solidFill>
                <a:latin typeface="+mn-lt"/>
                <a:ea typeface="+mn-ea"/>
                <a:cs typeface="+mn-cs"/>
                <a:sym typeface="Helvetica Neue Medium"/>
              </a:defRPr>
            </a:lvl1pPr>
          </a:lstStyle>
          <a:p>
            <a:pPr/>
            <a:r>
              <a:t>Algorithm </a:t>
            </a:r>
          </a:p>
        </p:txBody>
      </p:sp>
      <p:sp>
        <p:nvSpPr>
          <p:cNvPr id="124" name="Arrow"/>
          <p:cNvSpPr/>
          <p:nvPr/>
        </p:nvSpPr>
        <p:spPr>
          <a:xfrm>
            <a:off x="5673296" y="5294973"/>
            <a:ext cx="2556527" cy="1270001"/>
          </a:xfrm>
          <a:prstGeom prst="rightArrow">
            <a:avLst>
              <a:gd name="adj1" fmla="val 32000"/>
              <a:gd name="adj2" fmla="val 64000"/>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25" name="Arrow"/>
          <p:cNvSpPr/>
          <p:nvPr/>
        </p:nvSpPr>
        <p:spPr>
          <a:xfrm>
            <a:off x="13319768" y="5294973"/>
            <a:ext cx="2556527" cy="1270001"/>
          </a:xfrm>
          <a:prstGeom prst="rightArrow">
            <a:avLst>
              <a:gd name="adj1" fmla="val 32000"/>
              <a:gd name="adj2" fmla="val 64000"/>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26" name="Equation"/>
          <p:cNvSpPr txBox="1"/>
          <p:nvPr/>
        </p:nvSpPr>
        <p:spPr>
          <a:xfrm>
            <a:off x="5138622" y="8392010"/>
            <a:ext cx="10751018" cy="1518527"/>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9600" i="1">
                      <a:solidFill>
                        <a:srgbClr val="000000"/>
                      </a:solidFill>
                      <a:latin typeface="Cambria Math" panose="02040503050406030204" pitchFamily="18" charset="0"/>
                    </a:rPr>
                    <m:t>J</m:t>
                  </m:r>
                  <m:r>
                    <a:rPr xmlns:a="http://schemas.openxmlformats.org/drawingml/2006/main" sz="9600" i="1">
                      <a:solidFill>
                        <a:srgbClr val="000000"/>
                      </a:solidFill>
                      <a:latin typeface="Cambria Math" panose="02040503050406030204" pitchFamily="18" charset="0"/>
                    </a:rPr>
                    <m:t>(</m:t>
                  </m:r>
                  <m:r>
                    <a:rPr xmlns:a="http://schemas.openxmlformats.org/drawingml/2006/main" sz="9600" i="1">
                      <a:solidFill>
                        <a:srgbClr val="000000"/>
                      </a:solidFill>
                      <a:latin typeface="Cambria Math" panose="02040503050406030204" pitchFamily="18" charset="0"/>
                    </a:rPr>
                    <m:t>w</m:t>
                  </m:r>
                  <m:r>
                    <a:rPr xmlns:a="http://schemas.openxmlformats.org/drawingml/2006/main" sz="9600" i="1">
                      <a:solidFill>
                        <a:srgbClr val="000000"/>
                      </a:solidFill>
                      <a:latin typeface="Cambria Math" panose="02040503050406030204" pitchFamily="18" charset="0"/>
                    </a:rPr>
                    <m:t>)</m:t>
                  </m:r>
                  <m:r>
                    <a:rPr xmlns:a="http://schemas.openxmlformats.org/drawingml/2006/main" sz="9600" i="1">
                      <a:solidFill>
                        <a:srgbClr val="000000"/>
                      </a:solidFill>
                      <a:latin typeface="Cambria Math" panose="02040503050406030204" pitchFamily="18" charset="0"/>
                    </a:rPr>
                    <m:t>=</m:t>
                  </m:r>
                  <m:r>
                    <a:rPr xmlns:a="http://schemas.openxmlformats.org/drawingml/2006/main" sz="9600" i="1">
                      <a:solidFill>
                        <a:srgbClr val="000000"/>
                      </a:solidFill>
                      <a:latin typeface="Cambria Math" panose="02040503050406030204" pitchFamily="18" charset="0"/>
                    </a:rPr>
                    <m:t>m</m:t>
                  </m:r>
                  <m:r>
                    <a:rPr xmlns:a="http://schemas.openxmlformats.org/drawingml/2006/main" sz="9600" i="1">
                      <a:solidFill>
                        <a:srgbClr val="000000"/>
                      </a:solidFill>
                      <a:latin typeface="Cambria Math" panose="02040503050406030204" pitchFamily="18" charset="0"/>
                    </a:rPr>
                    <m:t>i</m:t>
                  </m:r>
                  <m:r>
                    <a:rPr xmlns:a="http://schemas.openxmlformats.org/drawingml/2006/main" sz="9600" i="1">
                      <a:solidFill>
                        <a:srgbClr val="000000"/>
                      </a:solidFill>
                      <a:latin typeface="Cambria Math" panose="02040503050406030204" pitchFamily="18" charset="0"/>
                    </a:rPr>
                    <m:t>n</m:t>
                  </m:r>
                  <m:r>
                    <a:rPr xmlns:a="http://schemas.openxmlformats.org/drawingml/2006/main" sz="9600" i="1">
                      <a:solidFill>
                        <a:srgbClr val="000000"/>
                      </a:solidFill>
                      <a:latin typeface="Cambria Math" panose="02040503050406030204" pitchFamily="18" charset="0"/>
                    </a:rPr>
                    <m:t>(</m:t>
                  </m:r>
                  <m:sSub>
                    <m:e>
                      <m:r>
                        <a:rPr xmlns:a="http://schemas.openxmlformats.org/drawingml/2006/main" sz="9600" i="1">
                          <a:solidFill>
                            <a:srgbClr val="000000"/>
                          </a:solidFill>
                          <a:latin typeface="Cambria Math" panose="02040503050406030204" pitchFamily="18" charset="0"/>
                        </a:rPr>
                        <m:t>y</m:t>
                      </m:r>
                    </m:e>
                    <m:sub>
                      <m:r>
                        <a:rPr xmlns:a="http://schemas.openxmlformats.org/drawingml/2006/main" sz="9600" i="1">
                          <a:solidFill>
                            <a:srgbClr val="000000"/>
                          </a:solidFill>
                          <a:latin typeface="Cambria Math" panose="02040503050406030204" pitchFamily="18" charset="0"/>
                        </a:rPr>
                        <m:t>p</m:t>
                      </m:r>
                      <m:r>
                        <a:rPr xmlns:a="http://schemas.openxmlformats.org/drawingml/2006/main" sz="9600" i="1">
                          <a:solidFill>
                            <a:srgbClr val="000000"/>
                          </a:solidFill>
                          <a:latin typeface="Cambria Math" panose="02040503050406030204" pitchFamily="18" charset="0"/>
                        </a:rPr>
                        <m:t>r</m:t>
                      </m:r>
                      <m:r>
                        <a:rPr xmlns:a="http://schemas.openxmlformats.org/drawingml/2006/main" sz="9600" i="1">
                          <a:solidFill>
                            <a:srgbClr val="000000"/>
                          </a:solidFill>
                          <a:latin typeface="Cambria Math" panose="02040503050406030204" pitchFamily="18" charset="0"/>
                        </a:rPr>
                        <m:t>e</m:t>
                      </m:r>
                      <m:r>
                        <a:rPr xmlns:a="http://schemas.openxmlformats.org/drawingml/2006/main" sz="9600" i="1">
                          <a:solidFill>
                            <a:srgbClr val="000000"/>
                          </a:solidFill>
                          <a:latin typeface="Cambria Math" panose="02040503050406030204" pitchFamily="18" charset="0"/>
                        </a:rPr>
                        <m:t>d</m:t>
                      </m:r>
                    </m:sub>
                  </m:sSub>
                  <m:r>
                    <a:rPr xmlns:a="http://schemas.openxmlformats.org/drawingml/2006/main" sz="9600" i="1">
                      <a:solidFill>
                        <a:srgbClr val="000000"/>
                      </a:solidFill>
                      <a:latin typeface="Cambria Math" panose="02040503050406030204" pitchFamily="18" charset="0"/>
                    </a:rPr>
                    <m:t>-</m:t>
                  </m:r>
                  <m:r>
                    <a:rPr xmlns:a="http://schemas.openxmlformats.org/drawingml/2006/main" sz="9600" i="1">
                      <a:solidFill>
                        <a:srgbClr val="000000"/>
                      </a:solidFill>
                      <a:latin typeface="Cambria Math" panose="02040503050406030204" pitchFamily="18" charset="0"/>
                    </a:rPr>
                    <m:t>y</m:t>
                  </m:r>
                  <m:sSup>
                    <m:e>
                      <m:r>
                        <a:rPr xmlns:a="http://schemas.openxmlformats.org/drawingml/2006/main" sz="9600" i="1">
                          <a:solidFill>
                            <a:srgbClr val="000000"/>
                          </a:solidFill>
                          <a:latin typeface="Cambria Math" panose="02040503050406030204" pitchFamily="18" charset="0"/>
                        </a:rPr>
                        <m:t>)</m:t>
                      </m:r>
                    </m:e>
                    <m:sup>
                      <m:r>
                        <a:rPr xmlns:a="http://schemas.openxmlformats.org/drawingml/2006/main" sz="9600" i="1">
                          <a:solidFill>
                            <a:srgbClr val="000000"/>
                          </a:solidFill>
                          <a:latin typeface="Cambria Math" panose="02040503050406030204" pitchFamily="18" charset="0"/>
                        </a:rPr>
                        <m:t>2</m:t>
                      </m:r>
                    </m:sup>
                  </m:sSup>
                </m:oMath>
              </m:oMathPara>
            </a14:m>
            <a:endParaRPr sz="9600"/>
          </a:p>
        </p:txBody>
      </p:sp>
      <p:sp>
        <p:nvSpPr>
          <p:cNvPr id="127" name="Equation"/>
          <p:cNvSpPr txBox="1"/>
          <p:nvPr/>
        </p:nvSpPr>
        <p:spPr>
          <a:xfrm>
            <a:off x="2523869" y="5442712"/>
            <a:ext cx="2255839" cy="974523"/>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8700" i="1">
                      <a:solidFill>
                        <a:srgbClr val="000000"/>
                      </a:solidFill>
                      <a:latin typeface="Cambria Math" panose="02040503050406030204" pitchFamily="18" charset="0"/>
                    </a:rPr>
                    <m:t>(</m:t>
                  </m:r>
                  <m:r>
                    <a:rPr xmlns:a="http://schemas.openxmlformats.org/drawingml/2006/main" sz="8700" i="1">
                      <a:solidFill>
                        <a:srgbClr val="000000"/>
                      </a:solidFill>
                      <a:latin typeface="Cambria Math" panose="02040503050406030204" pitchFamily="18" charset="0"/>
                    </a:rPr>
                    <m:t>X</m:t>
                  </m:r>
                  <m:r>
                    <a:rPr xmlns:a="http://schemas.openxmlformats.org/drawingml/2006/main" sz="8700" i="1">
                      <a:solidFill>
                        <a:srgbClr val="000000"/>
                      </a:solidFill>
                      <a:latin typeface="Cambria Math" panose="02040503050406030204" pitchFamily="18" charset="0"/>
                    </a:rPr>
                    <m:t>,</m:t>
                  </m:r>
                  <m:r>
                    <a:rPr xmlns:a="http://schemas.openxmlformats.org/drawingml/2006/main" sz="8700" i="1">
                      <a:solidFill>
                        <a:srgbClr val="000000"/>
                      </a:solidFill>
                      <a:latin typeface="Cambria Math" panose="02040503050406030204" pitchFamily="18" charset="0"/>
                    </a:rPr>
                    <m:t>y</m:t>
                  </m:r>
                  <m:r>
                    <a:rPr xmlns:a="http://schemas.openxmlformats.org/drawingml/2006/main" sz="8700" i="1">
                      <a:solidFill>
                        <a:srgbClr val="000000"/>
                      </a:solidFill>
                      <a:latin typeface="Cambria Math" panose="02040503050406030204" pitchFamily="18" charset="0"/>
                    </a:rPr>
                    <m:t>)</m:t>
                  </m:r>
                </m:oMath>
              </m:oMathPara>
            </a14:m>
            <a:endParaRPr sz="8700"/>
          </a:p>
        </p:txBody>
      </p:sp>
      <p:sp>
        <p:nvSpPr>
          <p:cNvPr id="128" name="Equation"/>
          <p:cNvSpPr txBox="1"/>
          <p:nvPr/>
        </p:nvSpPr>
        <p:spPr>
          <a:xfrm>
            <a:off x="16248553" y="5649815"/>
            <a:ext cx="4793292" cy="886217"/>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6500" i="1">
                      <a:solidFill>
                        <a:srgbClr val="000000"/>
                      </a:solidFill>
                      <a:latin typeface="Cambria Math" panose="02040503050406030204" pitchFamily="18" charset="0"/>
                    </a:rPr>
                    <m:t>f</m:t>
                  </m:r>
                  <m:r>
                    <a:rPr xmlns:a="http://schemas.openxmlformats.org/drawingml/2006/main" sz="6500" i="1">
                      <a:solidFill>
                        <a:srgbClr val="000000"/>
                      </a:solidFill>
                      <a:latin typeface="Cambria Math" panose="02040503050406030204" pitchFamily="18" charset="0"/>
                    </a:rPr>
                    <m:t>(</m:t>
                  </m:r>
                  <m:r>
                    <a:rPr xmlns:a="http://schemas.openxmlformats.org/drawingml/2006/main" sz="6500" i="1">
                      <a:solidFill>
                        <a:srgbClr val="000000"/>
                      </a:solidFill>
                      <a:latin typeface="Cambria Math" panose="02040503050406030204" pitchFamily="18" charset="0"/>
                    </a:rPr>
                    <m:t>X</m:t>
                  </m:r>
                  <m:r>
                    <a:rPr xmlns:a="http://schemas.openxmlformats.org/drawingml/2006/main" sz="6500" i="1">
                      <a:solidFill>
                        <a:srgbClr val="000000"/>
                      </a:solidFill>
                      <a:latin typeface="Cambria Math" panose="02040503050406030204" pitchFamily="18" charset="0"/>
                    </a:rPr>
                    <m:t>;</m:t>
                  </m:r>
                  <m:r>
                    <a:rPr xmlns:a="http://schemas.openxmlformats.org/drawingml/2006/main" sz="6500" i="1">
                      <a:solidFill>
                        <a:srgbClr val="000000"/>
                      </a:solidFill>
                      <a:latin typeface="Cambria Math" panose="02040503050406030204" pitchFamily="18" charset="0"/>
                    </a:rPr>
                    <m:t>w</m:t>
                  </m:r>
                  <m:r>
                    <a:rPr xmlns:a="http://schemas.openxmlformats.org/drawingml/2006/main" sz="6500" i="1">
                      <a:solidFill>
                        <a:srgbClr val="000000"/>
                      </a:solidFill>
                      <a:latin typeface="Cambria Math" panose="02040503050406030204" pitchFamily="18" charset="0"/>
                    </a:rPr>
                    <m:t>)</m:t>
                  </m:r>
                  <m:r>
                    <a:rPr xmlns:a="http://schemas.openxmlformats.org/drawingml/2006/main" sz="6500" i="1">
                      <a:solidFill>
                        <a:srgbClr val="000000"/>
                      </a:solidFill>
                      <a:latin typeface="Cambria Math" panose="02040503050406030204" pitchFamily="18" charset="0"/>
                    </a:rPr>
                    <m:t>=</m:t>
                  </m:r>
                  <m:sSub>
                    <m:e>
                      <m:r>
                        <a:rPr xmlns:a="http://schemas.openxmlformats.org/drawingml/2006/main" sz="6500" i="1">
                          <a:solidFill>
                            <a:srgbClr val="000000"/>
                          </a:solidFill>
                          <a:latin typeface="Cambria Math" panose="02040503050406030204" pitchFamily="18" charset="0"/>
                        </a:rPr>
                        <m:t>y</m:t>
                      </m:r>
                    </m:e>
                    <m:sub>
                      <m:r>
                        <a:rPr xmlns:a="http://schemas.openxmlformats.org/drawingml/2006/main" sz="6500" i="1">
                          <a:solidFill>
                            <a:srgbClr val="000000"/>
                          </a:solidFill>
                          <a:latin typeface="Cambria Math" panose="02040503050406030204" pitchFamily="18" charset="0"/>
                        </a:rPr>
                        <m:t>p</m:t>
                      </m:r>
                      <m:r>
                        <a:rPr xmlns:a="http://schemas.openxmlformats.org/drawingml/2006/main" sz="6500" i="1">
                          <a:solidFill>
                            <a:srgbClr val="000000"/>
                          </a:solidFill>
                          <a:latin typeface="Cambria Math" panose="02040503050406030204" pitchFamily="18" charset="0"/>
                        </a:rPr>
                        <m:t>r</m:t>
                      </m:r>
                      <m:r>
                        <a:rPr xmlns:a="http://schemas.openxmlformats.org/drawingml/2006/main" sz="6500" i="1">
                          <a:solidFill>
                            <a:srgbClr val="000000"/>
                          </a:solidFill>
                          <a:latin typeface="Cambria Math" panose="02040503050406030204" pitchFamily="18" charset="0"/>
                        </a:rPr>
                        <m:t>e</m:t>
                      </m:r>
                      <m:r>
                        <a:rPr xmlns:a="http://schemas.openxmlformats.org/drawingml/2006/main" sz="6500" i="1">
                          <a:solidFill>
                            <a:srgbClr val="000000"/>
                          </a:solidFill>
                          <a:latin typeface="Cambria Math" panose="02040503050406030204" pitchFamily="18" charset="0"/>
                        </a:rPr>
                        <m:t>d</m:t>
                      </m:r>
                    </m:sub>
                  </m:sSub>
                </m:oMath>
              </m:oMathPara>
            </a14:m>
            <a:endParaRPr sz="6500"/>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Workflow in Language"/>
          <p:cNvSpPr txBox="1"/>
          <p:nvPr>
            <p:ph type="ctrTitle"/>
          </p:nvPr>
        </p:nvSpPr>
        <p:spPr>
          <a:xfrm>
            <a:off x="1398851" y="-1279516"/>
            <a:ext cx="20828001" cy="4648201"/>
          </a:xfrm>
          <a:prstGeom prst="rect">
            <a:avLst/>
          </a:prstGeom>
        </p:spPr>
        <p:txBody>
          <a:bodyPr/>
          <a:lstStyle/>
          <a:p>
            <a:pPr/>
            <a:r>
              <a:t>Workflow in Language </a:t>
            </a:r>
          </a:p>
        </p:txBody>
      </p:sp>
      <p:sp>
        <p:nvSpPr>
          <p:cNvPr id="208" name="Rectangle"/>
          <p:cNvSpPr/>
          <p:nvPr/>
        </p:nvSpPr>
        <p:spPr>
          <a:xfrm>
            <a:off x="10345742" y="5204959"/>
            <a:ext cx="3946516" cy="1836838"/>
          </a:xfrm>
          <a:prstGeom prst="rect">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09" name="Input text"/>
          <p:cNvSpPr/>
          <p:nvPr/>
        </p:nvSpPr>
        <p:spPr>
          <a:xfrm>
            <a:off x="5007084" y="5077959"/>
            <a:ext cx="3118530" cy="183683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4500">
                <a:solidFill>
                  <a:srgbClr val="FFFFFF"/>
                </a:solidFill>
                <a:latin typeface="+mn-lt"/>
                <a:ea typeface="+mn-ea"/>
                <a:cs typeface="+mn-cs"/>
                <a:sym typeface="Helvetica Neue Medium"/>
              </a:defRPr>
            </a:lvl1pPr>
          </a:lstStyle>
          <a:p>
            <a:pPr/>
            <a:r>
              <a:t>Input text </a:t>
            </a:r>
          </a:p>
        </p:txBody>
      </p:sp>
      <p:sp>
        <p:nvSpPr>
          <p:cNvPr id="210" name="Text Embedding"/>
          <p:cNvSpPr/>
          <p:nvPr/>
        </p:nvSpPr>
        <p:spPr>
          <a:xfrm>
            <a:off x="16276086" y="5107969"/>
            <a:ext cx="3710281" cy="203081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4600">
                <a:solidFill>
                  <a:srgbClr val="FFFFFF"/>
                </a:solidFill>
                <a:latin typeface="+mn-lt"/>
                <a:ea typeface="+mn-ea"/>
                <a:cs typeface="+mn-cs"/>
                <a:sym typeface="Helvetica Neue Medium"/>
              </a:defRPr>
            </a:lvl1pPr>
          </a:lstStyle>
          <a:p>
            <a:pPr/>
            <a:r>
              <a:t>Text Embedding</a:t>
            </a:r>
          </a:p>
        </p:txBody>
      </p:sp>
      <p:sp>
        <p:nvSpPr>
          <p:cNvPr id="211" name="Preprocessing"/>
          <p:cNvSpPr txBox="1"/>
          <p:nvPr/>
        </p:nvSpPr>
        <p:spPr>
          <a:xfrm>
            <a:off x="10360755" y="5731616"/>
            <a:ext cx="3916490" cy="7835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500">
                <a:solidFill>
                  <a:srgbClr val="FFFFFF"/>
                </a:solidFill>
                <a:latin typeface="+mn-lt"/>
                <a:ea typeface="+mn-ea"/>
                <a:cs typeface="+mn-cs"/>
                <a:sym typeface="Helvetica Neue Medium"/>
              </a:defRPr>
            </a:lvl1pPr>
          </a:lstStyle>
          <a:p>
            <a:pPr/>
            <a:r>
              <a:t>Preprocessing</a:t>
            </a:r>
          </a:p>
        </p:txBody>
      </p:sp>
      <p:sp>
        <p:nvSpPr>
          <p:cNvPr id="212" name="Training"/>
          <p:cNvSpPr/>
          <p:nvPr/>
        </p:nvSpPr>
        <p:spPr>
          <a:xfrm>
            <a:off x="16276086" y="8457733"/>
            <a:ext cx="3710281" cy="203081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4600">
                <a:solidFill>
                  <a:srgbClr val="FFFFFF"/>
                </a:solidFill>
                <a:latin typeface="+mn-lt"/>
                <a:ea typeface="+mn-ea"/>
                <a:cs typeface="+mn-cs"/>
                <a:sym typeface="Helvetica Neue Medium"/>
              </a:defRPr>
            </a:lvl1pPr>
          </a:lstStyle>
          <a:p>
            <a:pPr/>
            <a:r>
              <a:t>Training</a:t>
            </a:r>
          </a:p>
        </p:txBody>
      </p:sp>
      <p:sp>
        <p:nvSpPr>
          <p:cNvPr id="213" name="Arrow"/>
          <p:cNvSpPr/>
          <p:nvPr/>
        </p:nvSpPr>
        <p:spPr>
          <a:xfrm>
            <a:off x="8879262" y="5488378"/>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4" name="Arrow"/>
          <p:cNvSpPr/>
          <p:nvPr/>
        </p:nvSpPr>
        <p:spPr>
          <a:xfrm rot="10800000">
            <a:off x="14743959" y="8995503"/>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5" name="Arrow"/>
          <p:cNvSpPr/>
          <p:nvPr/>
        </p:nvSpPr>
        <p:spPr>
          <a:xfrm rot="5400000">
            <a:off x="17051064" y="7163260"/>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6" name="Save Model"/>
          <p:cNvSpPr/>
          <p:nvPr/>
        </p:nvSpPr>
        <p:spPr>
          <a:xfrm>
            <a:off x="10336860" y="8615095"/>
            <a:ext cx="3710280" cy="2030817"/>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4600">
                <a:solidFill>
                  <a:srgbClr val="FFFFFF"/>
                </a:solidFill>
                <a:latin typeface="+mn-lt"/>
                <a:ea typeface="+mn-ea"/>
                <a:cs typeface="+mn-cs"/>
                <a:sym typeface="Helvetica Neue Medium"/>
              </a:defRPr>
            </a:lvl1pPr>
          </a:lstStyle>
          <a:p>
            <a:pPr/>
            <a:r>
              <a:t>Save Model</a:t>
            </a:r>
          </a:p>
        </p:txBody>
      </p:sp>
      <p:sp>
        <p:nvSpPr>
          <p:cNvPr id="217" name="Predict"/>
          <p:cNvSpPr/>
          <p:nvPr/>
        </p:nvSpPr>
        <p:spPr>
          <a:xfrm>
            <a:off x="4397633" y="8624071"/>
            <a:ext cx="3710281" cy="2030818"/>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0" tIns="0" rIns="0" bIns="0" anchor="ctr"/>
          <a:lstStyle>
            <a:lvl1pPr>
              <a:defRPr b="0" sz="4600">
                <a:solidFill>
                  <a:srgbClr val="FFFFFF"/>
                </a:solidFill>
                <a:latin typeface="+mn-lt"/>
                <a:ea typeface="+mn-ea"/>
                <a:cs typeface="+mn-cs"/>
                <a:sym typeface="Helvetica Neue Medium"/>
              </a:defRPr>
            </a:lvl1pPr>
          </a:lstStyle>
          <a:p>
            <a:pPr/>
            <a:r>
              <a:t>Predict</a:t>
            </a:r>
          </a:p>
        </p:txBody>
      </p:sp>
      <p:sp>
        <p:nvSpPr>
          <p:cNvPr id="218" name="Arrow"/>
          <p:cNvSpPr/>
          <p:nvPr/>
        </p:nvSpPr>
        <p:spPr>
          <a:xfrm rot="10800000">
            <a:off x="8587386" y="9193594"/>
            <a:ext cx="1270001" cy="1270001"/>
          </a:xfrm>
          <a:prstGeom prst="rightArrow">
            <a:avLst>
              <a:gd name="adj1" fmla="val 32000"/>
              <a:gd name="adj2" fmla="val 64000"/>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Neural Networks"/>
          <p:cNvSpPr txBox="1"/>
          <p:nvPr>
            <p:ph type="ctrTitle"/>
          </p:nvPr>
        </p:nvSpPr>
        <p:spPr>
          <a:xfrm>
            <a:off x="1778000" y="-2227388"/>
            <a:ext cx="20828000" cy="4648201"/>
          </a:xfrm>
          <a:prstGeom prst="rect">
            <a:avLst/>
          </a:prstGeom>
        </p:spPr>
        <p:txBody>
          <a:bodyPr/>
          <a:lstStyle/>
          <a:p>
            <a:pPr/>
            <a:r>
              <a:t>Neural Networks</a:t>
            </a:r>
          </a:p>
        </p:txBody>
      </p:sp>
      <p:pic>
        <p:nvPicPr>
          <p:cNvPr id="131" name="Image" descr="Image"/>
          <p:cNvPicPr>
            <a:picLocks noChangeAspect="1"/>
          </p:cNvPicPr>
          <p:nvPr/>
        </p:nvPicPr>
        <p:blipFill>
          <a:blip r:embed="rId2">
            <a:extLst/>
          </a:blip>
          <a:stretch>
            <a:fillRect/>
          </a:stretch>
        </p:blipFill>
        <p:spPr>
          <a:xfrm>
            <a:off x="2209117" y="3299479"/>
            <a:ext cx="19965766" cy="864503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hat ML does"/>
          <p:cNvSpPr txBox="1"/>
          <p:nvPr>
            <p:ph type="ctrTitle"/>
          </p:nvPr>
        </p:nvSpPr>
        <p:spPr>
          <a:xfrm>
            <a:off x="260682" y="-1540181"/>
            <a:ext cx="20828001" cy="4648201"/>
          </a:xfrm>
          <a:prstGeom prst="rect">
            <a:avLst/>
          </a:prstGeom>
        </p:spPr>
        <p:txBody>
          <a:bodyPr/>
          <a:lstStyle/>
          <a:p>
            <a:pPr/>
            <a:r>
              <a:t>What ML does </a:t>
            </a:r>
          </a:p>
        </p:txBody>
      </p:sp>
      <p:sp>
        <p:nvSpPr>
          <p:cNvPr id="134" name="Prediction (forecast)"/>
          <p:cNvSpPr txBox="1"/>
          <p:nvPr/>
        </p:nvSpPr>
        <p:spPr>
          <a:xfrm>
            <a:off x="6600988" y="4088488"/>
            <a:ext cx="8147389" cy="1068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400"/>
            </a:lvl1pPr>
          </a:lstStyle>
          <a:p>
            <a:pPr/>
            <a:r>
              <a:t>Prediction (forecast)</a:t>
            </a:r>
          </a:p>
        </p:txBody>
      </p:sp>
      <p:sp>
        <p:nvSpPr>
          <p:cNvPr id="135" name="Detection"/>
          <p:cNvSpPr txBox="1"/>
          <p:nvPr/>
        </p:nvSpPr>
        <p:spPr>
          <a:xfrm>
            <a:off x="5487239" y="5187441"/>
            <a:ext cx="6165525" cy="1068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400"/>
            </a:lvl1pPr>
          </a:lstStyle>
          <a:p>
            <a:pPr/>
            <a:r>
              <a:t>Detection </a:t>
            </a:r>
          </a:p>
        </p:txBody>
      </p:sp>
      <p:sp>
        <p:nvSpPr>
          <p:cNvPr id="136" name="Classification"/>
          <p:cNvSpPr txBox="1"/>
          <p:nvPr/>
        </p:nvSpPr>
        <p:spPr>
          <a:xfrm>
            <a:off x="6079659" y="6533997"/>
            <a:ext cx="6165525" cy="10686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400"/>
            </a:lvl1pPr>
          </a:lstStyle>
          <a:p>
            <a:pPr/>
            <a:r>
              <a:t>Classification</a:t>
            </a:r>
          </a:p>
        </p:txBody>
      </p:sp>
      <p:sp>
        <p:nvSpPr>
          <p:cNvPr id="137" name="Synthesis or generation"/>
          <p:cNvSpPr txBox="1"/>
          <p:nvPr/>
        </p:nvSpPr>
        <p:spPr>
          <a:xfrm>
            <a:off x="6088175" y="7880553"/>
            <a:ext cx="9736114" cy="10686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400"/>
            </a:lvl1pPr>
          </a:lstStyle>
          <a:p>
            <a:pPr/>
            <a:r>
              <a:t>Synthesis or generation </a:t>
            </a:r>
          </a:p>
        </p:txBody>
      </p:sp>
      <p:sp>
        <p:nvSpPr>
          <p:cNvPr id="138" name="Rectangle"/>
          <p:cNvSpPr/>
          <p:nvPr/>
        </p:nvSpPr>
        <p:spPr>
          <a:xfrm>
            <a:off x="6093211" y="7880553"/>
            <a:ext cx="9590597" cy="1270001"/>
          </a:xfrm>
          <a:prstGeom prst="rect">
            <a:avLst/>
          </a:prstGeom>
          <a:ln w="63500">
            <a:solidFill>
              <a:schemeClr val="accent3"/>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Image" descr="Image"/>
          <p:cNvPicPr>
            <a:picLocks noChangeAspect="1"/>
          </p:cNvPicPr>
          <p:nvPr/>
        </p:nvPicPr>
        <p:blipFill>
          <a:blip r:embed="rId2">
            <a:extLst/>
          </a:blip>
          <a:stretch>
            <a:fillRect/>
          </a:stretch>
        </p:blipFill>
        <p:spPr>
          <a:xfrm>
            <a:off x="826808" y="973068"/>
            <a:ext cx="20484278" cy="1056392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GANs"/>
          <p:cNvSpPr txBox="1"/>
          <p:nvPr>
            <p:ph type="ctrTitle"/>
          </p:nvPr>
        </p:nvSpPr>
        <p:spPr>
          <a:xfrm>
            <a:off x="2109755" y="238565"/>
            <a:ext cx="20828001" cy="1866759"/>
          </a:xfrm>
          <a:prstGeom prst="rect">
            <a:avLst/>
          </a:prstGeom>
        </p:spPr>
        <p:txBody>
          <a:bodyPr/>
          <a:lstStyle/>
          <a:p>
            <a:pPr/>
            <a:r>
              <a:t>GANs</a:t>
            </a:r>
          </a:p>
        </p:txBody>
      </p:sp>
      <p:pic>
        <p:nvPicPr>
          <p:cNvPr id="143" name="Image" descr="Image"/>
          <p:cNvPicPr>
            <a:picLocks noChangeAspect="1"/>
          </p:cNvPicPr>
          <p:nvPr/>
        </p:nvPicPr>
        <p:blipFill>
          <a:blip r:embed="rId2">
            <a:extLst/>
          </a:blip>
          <a:stretch>
            <a:fillRect/>
          </a:stretch>
        </p:blipFill>
        <p:spPr>
          <a:xfrm>
            <a:off x="488606" y="5329390"/>
            <a:ext cx="11942567" cy="6723666"/>
          </a:xfrm>
          <a:prstGeom prst="rect">
            <a:avLst/>
          </a:prstGeom>
          <a:ln w="12700">
            <a:miter lim="400000"/>
          </a:ln>
        </p:spPr>
      </p:pic>
      <p:pic>
        <p:nvPicPr>
          <p:cNvPr id="144" name="Image" descr="Image"/>
          <p:cNvPicPr>
            <a:picLocks noChangeAspect="1"/>
          </p:cNvPicPr>
          <p:nvPr/>
        </p:nvPicPr>
        <p:blipFill>
          <a:blip r:embed="rId3">
            <a:extLst/>
          </a:blip>
          <a:stretch>
            <a:fillRect/>
          </a:stretch>
        </p:blipFill>
        <p:spPr>
          <a:xfrm>
            <a:off x="13298450" y="5542233"/>
            <a:ext cx="10795001" cy="5397501"/>
          </a:xfrm>
          <a:prstGeom prst="rect">
            <a:avLst/>
          </a:prstGeom>
          <a:ln w="12700">
            <a:miter lim="400000"/>
          </a:ln>
        </p:spPr>
      </p:pic>
      <p:sp>
        <p:nvSpPr>
          <p:cNvPr id="145" name="Text"/>
          <p:cNvSpPr txBox="1"/>
          <p:nvPr/>
        </p:nvSpPr>
        <p:spPr>
          <a:xfrm>
            <a:off x="11760898" y="6577775"/>
            <a:ext cx="862204" cy="560450"/>
          </a:xfrm>
          <a:prstGeom prst="rect">
            <a:avLst/>
          </a:prstGeom>
          <a:ln w="12700">
            <a:miter lim="400000"/>
          </a:ln>
        </p:spPr>
        <p:txBody>
          <a:bodyPr wrap="none" lIns="50800" tIns="50800" rIns="50800" bIns="50800" anchor="ctr">
            <a:spAutoFit/>
          </a:bodyPr>
          <a:lstStyle/>
          <a:p>
            <a:pPr/>
          </a:p>
        </p:txBody>
      </p:sp>
      <p:sp>
        <p:nvSpPr>
          <p:cNvPr id="146" name="Prominent framework for generative AI…"/>
          <p:cNvSpPr txBox="1"/>
          <p:nvPr/>
        </p:nvSpPr>
        <p:spPr>
          <a:xfrm>
            <a:off x="5866795" y="2972685"/>
            <a:ext cx="11942566" cy="14065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96874" indent="-396874" algn="l">
              <a:buSzPct val="125000"/>
              <a:buChar char="•"/>
              <a:defRPr sz="4300"/>
            </a:pPr>
            <a:r>
              <a:t>Prominent framework for generative AI </a:t>
            </a:r>
          </a:p>
          <a:p>
            <a:pPr marL="396874" indent="-396874" algn="l">
              <a:buSzPct val="125000"/>
              <a:buChar char="•"/>
              <a:defRPr sz="4300"/>
            </a:pPr>
            <a:r>
              <a:t>Invented by Ian Goodfellow in Jun , 2014</a:t>
            </a:r>
          </a:p>
        </p:txBody>
      </p:sp>
      <p:sp>
        <p:nvSpPr>
          <p:cNvPr id="147" name="People who never exist"/>
          <p:cNvSpPr txBox="1"/>
          <p:nvPr/>
        </p:nvSpPr>
        <p:spPr>
          <a:xfrm>
            <a:off x="14255417" y="11704799"/>
            <a:ext cx="432625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People who never exist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2">
            <a:extLst/>
          </a:blip>
          <a:stretch>
            <a:fillRect/>
          </a:stretch>
        </p:blipFill>
        <p:spPr>
          <a:xfrm>
            <a:off x="12184650" y="6665117"/>
            <a:ext cx="8877301" cy="4572001"/>
          </a:xfrm>
          <a:prstGeom prst="rect">
            <a:avLst/>
          </a:prstGeom>
          <a:ln w="12700">
            <a:miter lim="400000"/>
          </a:ln>
        </p:spPr>
      </p:pic>
      <p:sp>
        <p:nvSpPr>
          <p:cNvPr id="150" name="Text to Image Generator"/>
          <p:cNvSpPr txBox="1"/>
          <p:nvPr>
            <p:ph type="ctrTitle"/>
          </p:nvPr>
        </p:nvSpPr>
        <p:spPr>
          <a:xfrm>
            <a:off x="1588425" y="-1398000"/>
            <a:ext cx="20828001" cy="2973367"/>
          </a:xfrm>
          <a:prstGeom prst="rect">
            <a:avLst/>
          </a:prstGeom>
        </p:spPr>
        <p:txBody>
          <a:bodyPr/>
          <a:lstStyle/>
          <a:p>
            <a:pPr/>
            <a:r>
              <a:t>Text to Image Generator</a:t>
            </a:r>
          </a:p>
        </p:txBody>
      </p:sp>
      <p:pic>
        <p:nvPicPr>
          <p:cNvPr id="151" name="Image" descr="Image"/>
          <p:cNvPicPr>
            <a:picLocks noChangeAspect="1"/>
          </p:cNvPicPr>
          <p:nvPr/>
        </p:nvPicPr>
        <p:blipFill>
          <a:blip r:embed="rId3">
            <a:extLst/>
          </a:blip>
          <a:stretch>
            <a:fillRect/>
          </a:stretch>
        </p:blipFill>
        <p:spPr>
          <a:xfrm>
            <a:off x="852936" y="6836505"/>
            <a:ext cx="10256236" cy="4229225"/>
          </a:xfrm>
          <a:prstGeom prst="rect">
            <a:avLst/>
          </a:prstGeom>
          <a:ln w="12700">
            <a:miter lim="400000"/>
          </a:ln>
        </p:spPr>
      </p:pic>
      <p:sp>
        <p:nvSpPr>
          <p:cNvPr id="152" name="Obama working in Chicken Farm"/>
          <p:cNvSpPr txBox="1"/>
          <p:nvPr/>
        </p:nvSpPr>
        <p:spPr>
          <a:xfrm>
            <a:off x="1348028" y="5620033"/>
            <a:ext cx="7018187" cy="5604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Obama working in Chicken Farm </a:t>
            </a:r>
          </a:p>
        </p:txBody>
      </p:sp>
      <p:sp>
        <p:nvSpPr>
          <p:cNvPr id="153" name="House with Coconut shape"/>
          <p:cNvSpPr txBox="1"/>
          <p:nvPr/>
        </p:nvSpPr>
        <p:spPr>
          <a:xfrm>
            <a:off x="13569198" y="5392936"/>
            <a:ext cx="5018152"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House with Coconut shape</a:t>
            </a:r>
          </a:p>
        </p:txBody>
      </p:sp>
      <p:sp>
        <p:nvSpPr>
          <p:cNvPr id="154" name="DALL-E , version of GPT3  to generate the image from Text…"/>
          <p:cNvSpPr txBox="1"/>
          <p:nvPr/>
        </p:nvSpPr>
        <p:spPr>
          <a:xfrm>
            <a:off x="1115731" y="2812003"/>
            <a:ext cx="11122788" cy="10303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96874" indent="-396874" algn="l">
              <a:buSzPct val="125000"/>
              <a:buChar char="•"/>
            </a:pPr>
            <a:r>
              <a:t>DALL-E , version of GPT3  to generate the image from Text</a:t>
            </a:r>
          </a:p>
          <a:p>
            <a:pPr marL="396874" indent="-396874" algn="l">
              <a:buSzPct val="125000"/>
              <a:buChar char="•"/>
            </a:pPr>
            <a:r>
              <a:t>12 Billion Parameters, trained with image-text pairs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Image to text (caption)"/>
          <p:cNvSpPr txBox="1"/>
          <p:nvPr>
            <p:ph type="ctrTitle"/>
          </p:nvPr>
        </p:nvSpPr>
        <p:spPr>
          <a:xfrm>
            <a:off x="-1367162" y="-81935"/>
            <a:ext cx="20115420" cy="1704696"/>
          </a:xfrm>
          <a:prstGeom prst="rect">
            <a:avLst/>
          </a:prstGeom>
        </p:spPr>
        <p:txBody>
          <a:bodyPr/>
          <a:lstStyle>
            <a:lvl1pPr defTabSz="775969">
              <a:defRPr sz="10528"/>
            </a:lvl1pPr>
          </a:lstStyle>
          <a:p>
            <a:pPr/>
            <a:r>
              <a:t>Image to text (caption)</a:t>
            </a:r>
          </a:p>
        </p:txBody>
      </p:sp>
      <p:pic>
        <p:nvPicPr>
          <p:cNvPr id="157" name="Image" descr="Image"/>
          <p:cNvPicPr>
            <a:picLocks noChangeAspect="1"/>
          </p:cNvPicPr>
          <p:nvPr/>
        </p:nvPicPr>
        <p:blipFill>
          <a:blip r:embed="rId2">
            <a:extLst/>
          </a:blip>
          <a:stretch>
            <a:fillRect/>
          </a:stretch>
        </p:blipFill>
        <p:spPr>
          <a:xfrm>
            <a:off x="512357" y="5623748"/>
            <a:ext cx="18119360" cy="7201938"/>
          </a:xfrm>
          <a:prstGeom prst="rect">
            <a:avLst/>
          </a:prstGeom>
          <a:ln w="12700">
            <a:miter lim="400000"/>
          </a:ln>
        </p:spPr>
      </p:pic>
      <p:sp>
        <p:nvSpPr>
          <p:cNvPr id="158" name="OpenAI CLIP (Contrastive Language-Image Pre-Training)  predicts the most relevant text snippet, given an image…"/>
          <p:cNvSpPr txBox="1"/>
          <p:nvPr/>
        </p:nvSpPr>
        <p:spPr>
          <a:xfrm>
            <a:off x="413097" y="3311700"/>
            <a:ext cx="22888487"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63020" indent="-463020" algn="l" defTabSz="457200">
              <a:buSzPct val="125000"/>
              <a:buChar char="•"/>
              <a:defRPr b="0" sz="3500">
                <a:solidFill>
                  <a:srgbClr val="1F2328"/>
                </a:solidFill>
                <a:latin typeface="Helvetica"/>
                <a:ea typeface="Helvetica"/>
                <a:cs typeface="Helvetica"/>
                <a:sym typeface="Helvetica"/>
              </a:defRPr>
            </a:pPr>
            <a:r>
              <a:t>OpenAI CLIP (Contrastive Language-Image Pre-Training)  predicts the most relevant text snippet, given an image</a:t>
            </a:r>
          </a:p>
          <a:p>
            <a:pPr marL="463020" indent="-463020" algn="l" defTabSz="457200">
              <a:buSzPct val="125000"/>
              <a:buChar char="•"/>
              <a:defRPr b="0" sz="3500">
                <a:solidFill>
                  <a:srgbClr val="1F2328"/>
                </a:solidFill>
                <a:latin typeface="Helvetica"/>
                <a:ea typeface="Helvetica"/>
                <a:cs typeface="Helvetica"/>
                <a:sym typeface="Helvetica"/>
              </a:defRPr>
            </a:pPr>
            <a:r>
              <a:t>Trained with 400 million image-pairs </a:t>
            </a:r>
          </a:p>
        </p:txBody>
      </p:sp>
      <p:sp>
        <p:nvSpPr>
          <p:cNvPr id="159" name="https://github.com/openai/CLIP"/>
          <p:cNvSpPr txBox="1"/>
          <p:nvPr/>
        </p:nvSpPr>
        <p:spPr>
          <a:xfrm>
            <a:off x="18848065" y="7358825"/>
            <a:ext cx="4857971" cy="10303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https://github.com/openai/CLIP</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NVIDA eDiff-l (image fusion)"/>
          <p:cNvSpPr txBox="1"/>
          <p:nvPr>
            <p:ph type="ctrTitle"/>
          </p:nvPr>
        </p:nvSpPr>
        <p:spPr>
          <a:xfrm>
            <a:off x="1517335" y="-1753452"/>
            <a:ext cx="20828001" cy="3277383"/>
          </a:xfrm>
          <a:prstGeom prst="rect">
            <a:avLst/>
          </a:prstGeom>
        </p:spPr>
        <p:txBody>
          <a:bodyPr/>
          <a:lstStyle/>
          <a:p>
            <a:pPr/>
            <a:r>
              <a:t>NVIDA eDiff-l (image fusion)</a:t>
            </a:r>
          </a:p>
        </p:txBody>
      </p:sp>
      <p:pic>
        <p:nvPicPr>
          <p:cNvPr id="162" name="Image" descr="Image"/>
          <p:cNvPicPr>
            <a:picLocks noChangeAspect="1"/>
          </p:cNvPicPr>
          <p:nvPr/>
        </p:nvPicPr>
        <p:blipFill>
          <a:blip r:embed="rId2">
            <a:extLst/>
          </a:blip>
          <a:stretch>
            <a:fillRect/>
          </a:stretch>
        </p:blipFill>
        <p:spPr>
          <a:xfrm>
            <a:off x="1401943" y="1460481"/>
            <a:ext cx="20205701" cy="8851901"/>
          </a:xfrm>
          <a:prstGeom prst="rect">
            <a:avLst/>
          </a:prstGeom>
          <a:ln w="12700">
            <a:miter lim="400000"/>
          </a:ln>
        </p:spPr>
      </p:pic>
      <p:sp>
        <p:nvSpPr>
          <p:cNvPr id="163" name="https://research.nvidia.com/labs/dir/eDiff-I/"/>
          <p:cNvSpPr txBox="1"/>
          <p:nvPr/>
        </p:nvSpPr>
        <p:spPr>
          <a:xfrm>
            <a:off x="7499149" y="11269740"/>
            <a:ext cx="8011288"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https://research.nvidia.com/labs/dir/eDiff-I/</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